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IBM Plex Sans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IBM Plex Sa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4">
          <p15:clr>
            <a:srgbClr val="A4A3A4"/>
          </p15:clr>
        </p15:guide>
        <p15:guide id="2" pos="340">
          <p15:clr>
            <a:srgbClr val="9AA0A6"/>
          </p15:clr>
        </p15:guide>
        <p15:guide id="3" orient="horz" pos="227">
          <p15:clr>
            <a:srgbClr val="9AA0A6"/>
          </p15:clr>
        </p15:guide>
        <p15:guide id="4" pos="1428">
          <p15:clr>
            <a:srgbClr val="9AA0A6"/>
          </p15:clr>
        </p15:guide>
        <p15:guide id="5" pos="2767">
          <p15:clr>
            <a:srgbClr val="9AA0A6"/>
          </p15:clr>
        </p15:guide>
        <p15:guide id="6" pos="4093">
          <p15:clr>
            <a:srgbClr val="9AA0A6"/>
          </p15:clr>
        </p15:guide>
        <p15:guide id="7" pos="4320">
          <p15:clr>
            <a:srgbClr val="9AA0A6"/>
          </p15:clr>
        </p15:guide>
        <p15:guide id="8" pos="5420">
          <p15:clr>
            <a:srgbClr val="9AA0A6"/>
          </p15:clr>
        </p15:guide>
        <p15:guide id="9" orient="horz" pos="1659">
          <p15:clr>
            <a:srgbClr val="9AA0A6"/>
          </p15:clr>
        </p15:guide>
        <p15:guide id="10" orient="horz" pos="2494">
          <p15:clr>
            <a:srgbClr val="9AA0A6"/>
          </p15:clr>
        </p15:guide>
        <p15:guide id="11" orient="horz" pos="2948">
          <p15:clr>
            <a:srgbClr val="9AA0A6"/>
          </p15:clr>
        </p15:guide>
        <p15:guide id="12" orient="horz" pos="227">
          <p15:clr>
            <a:srgbClr val="9AA0A6"/>
          </p15:clr>
        </p15:guide>
        <p15:guide id="13" orient="horz" pos="2268">
          <p15:clr>
            <a:srgbClr val="9AA0A6"/>
          </p15:clr>
        </p15:guide>
        <p15:guide id="14" orient="horz" pos="907">
          <p15:clr>
            <a:srgbClr val="9AA0A6"/>
          </p15:clr>
        </p15:guide>
        <p15:guide id="15" pos="1667">
          <p15:clr>
            <a:srgbClr val="9AA0A6"/>
          </p15:clr>
        </p15:guide>
        <p15:guide id="16" orient="horz" pos="1120">
          <p15:clr>
            <a:srgbClr val="9AA0A6"/>
          </p15:clr>
        </p15:guide>
        <p15:guide id="17" orient="horz" pos="1814">
          <p15:clr>
            <a:srgbClr val="9AA0A6"/>
          </p15:clr>
        </p15:guide>
        <p15:guide id="18" orient="horz" pos="453">
          <p15:clr>
            <a:srgbClr val="9AA0A6"/>
          </p15:clr>
        </p15:guide>
        <p15:guide id="19" pos="754">
          <p15:clr>
            <a:srgbClr val="9AA0A6"/>
          </p15:clr>
        </p15:guide>
        <p15:guide id="20" orient="horz" pos="1426">
          <p15:clr>
            <a:srgbClr val="9AA0A6"/>
          </p15:clr>
        </p15:guide>
        <p15:guide id="21" pos="2880">
          <p15:clr>
            <a:srgbClr val="9AA0A6"/>
          </p15:clr>
        </p15:guide>
        <p15:guide id="22" pos="1070">
          <p15:clr>
            <a:srgbClr val="9AA0A6"/>
          </p15:clr>
        </p15:guide>
        <p15:guide id="23" orient="horz" pos="2120">
          <p15:clr>
            <a:srgbClr val="9AA0A6"/>
          </p15:clr>
        </p15:guide>
        <p15:guide id="24" pos="438">
          <p15:clr>
            <a:srgbClr val="9AA0A6"/>
          </p15:clr>
        </p15:guide>
        <p15:guide id="25" orient="horz" pos="1020">
          <p15:clr>
            <a:srgbClr val="9AA0A6"/>
          </p15:clr>
        </p15:guide>
        <p15:guide id="26" pos="2636">
          <p15:clr>
            <a:srgbClr val="9AA0A6"/>
          </p15:clr>
        </p15:guide>
        <p15:guide id="27" pos="32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14DF68-FE91-4606-9D64-187EB1B527FD}">
  <a:tblStyle styleId="{1314DF68-FE91-4606-9D64-187EB1B527F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4"/>
        <p:guide pos="340"/>
        <p:guide pos="227" orient="horz"/>
        <p:guide pos="1428"/>
        <p:guide pos="2767"/>
        <p:guide pos="4093"/>
        <p:guide pos="4320"/>
        <p:guide pos="5420"/>
        <p:guide pos="1659" orient="horz"/>
        <p:guide pos="2494" orient="horz"/>
        <p:guide pos="2948" orient="horz"/>
        <p:guide pos="227" orient="horz"/>
        <p:guide pos="2268" orient="horz"/>
        <p:guide pos="907" orient="horz"/>
        <p:guide pos="1667"/>
        <p:guide pos="1120" orient="horz"/>
        <p:guide pos="1814" orient="horz"/>
        <p:guide pos="453" orient="horz"/>
        <p:guide pos="754"/>
        <p:guide pos="1426" orient="horz"/>
        <p:guide pos="2880"/>
        <p:guide pos="1070"/>
        <p:guide pos="2120" orient="horz"/>
        <p:guide pos="438"/>
        <p:guide pos="1020" orient="horz"/>
        <p:guide pos="2636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.fntdata"/><Relationship Id="rId20" Type="http://schemas.openxmlformats.org/officeDocument/2006/relationships/slide" Target="slides/slide14.xml"/><Relationship Id="rId42" Type="http://schemas.openxmlformats.org/officeDocument/2006/relationships/font" Target="fonts/IBMPlexSansSemiBold-boldItalic.fntdata"/><Relationship Id="rId41" Type="http://schemas.openxmlformats.org/officeDocument/2006/relationships/font" Target="fonts/IBMPlexSansSemiBold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IBMPlexSans-italic.fntdata"/><Relationship Id="rId10" Type="http://schemas.openxmlformats.org/officeDocument/2006/relationships/slide" Target="slides/slide4.xml"/><Relationship Id="rId32" Type="http://schemas.openxmlformats.org/officeDocument/2006/relationships/font" Target="fonts/IBMPlexSans-bold.fntdata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font" Target="fonts/IBMPlexSans-boldItalic.fntdata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IBMPlexSans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256bf0d36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256bf0d36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69bd4cfd2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69bd4cfd2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746f8e73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746f8e73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746f8e737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746f8e737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746f8e737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746f8e737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746f8e737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746f8e737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746f8e737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746f8e737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746f8e737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746f8e737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746f8e737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746f8e737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269bd4cfd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269bd4cfd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2746f8e737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2746f8e737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62a6c03f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62a6c03f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746f8e737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746f8e737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2746f8e737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2746f8e737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2a1e537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2a1e537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2a1e5377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2a1e5377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256bf0d36_0_1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256bf0d36_0_1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62a6c03f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62a6c03f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746f8e7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746f8e7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69bd4cfd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69bd4cfd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746f8e73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746f8e73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2a1e5377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2a1e537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2a1e5377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2a1e5377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2a1e5377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2a1e5377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6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4913778" y="304800"/>
            <a:ext cx="42302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СПОЛЬЗУЙ МЕНЯ">
  <p:cSld name="1_Title slide 5_2_1_6_1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коративный 1">
  <p:cSld name="1_Title slide 5_2_1_6_1_5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2">
  <p:cSld name="1_Title slide 5_2_1_6_1_6">
    <p:bg>
      <p:bgPr>
        <a:solidFill>
          <a:schemeClr val="dk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бивка">
  <p:cSld name="CUSTOM_2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8"/>
          <p:cNvSpPr txBox="1"/>
          <p:nvPr>
            <p:ph type="title"/>
          </p:nvPr>
        </p:nvSpPr>
        <p:spPr>
          <a:xfrm>
            <a:off x="540000" y="1607400"/>
            <a:ext cx="8064000" cy="192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IBM Plex Sans SemiBold"/>
              <a:buNone/>
              <a:defRPr sz="4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73" name="Google Shape;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1">
  <p:cSld name="1_Title slide 5_2_1_6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7">
    <p:bg>
      <p:bgPr>
        <a:solidFill>
          <a:schemeClr val="l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9" name="Google Shape;7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4" name="Google Shape;8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2 1">
  <p:cSld name="1_Title slide 5_2_1_6_2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3">
            <a:off x="-233103" y="2336291"/>
            <a:ext cx="3723205" cy="376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 1">
  <p:cSld name="1_Title slide 5_2_1_6_1_4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>
  <p:cSld name="1_Title slide 5_2_1_6_2_1_2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94400"/>
            <a:ext cx="3111698" cy="344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1950" y="0"/>
            <a:ext cx="3612076" cy="439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 1">
  <p:cSld name="1_Title slide 5_2_1_6_1_3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656" y="4627408"/>
            <a:ext cx="396876" cy="39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1">
            <a:off x="7665059" y="30077"/>
            <a:ext cx="3146501" cy="31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280161">
            <a:off x="6325015" y="2686910"/>
            <a:ext cx="1737441" cy="175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| Текст (02)">
  <p:cSld name="2_Только заголовок_1_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84" y="4588781"/>
            <a:ext cx="904922" cy="16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8"/>
          <p:cNvSpPr/>
          <p:nvPr/>
        </p:nvSpPr>
        <p:spPr>
          <a:xfrm flipH="1">
            <a:off x="4572000" y="0"/>
            <a:ext cx="4572000" cy="5143500"/>
          </a:xfrm>
          <a:prstGeom prst="rect">
            <a:avLst/>
          </a:prstGeom>
          <a:solidFill>
            <a:srgbClr val="6E32E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5091367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AutoNum type="arabicPeriod"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1700"/>
              <a:buFont typeface="IBM Plex Sans"/>
              <a:buNone/>
              <a:defRPr i="0" sz="1700" u="none" cap="none" strike="noStrike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518135" y="519113"/>
            <a:ext cx="3510900" cy="4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— Текст (01)">
  <p:cSld name="2_Только заголовок_1_2_1_2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idx="1" type="body"/>
          </p:nvPr>
        </p:nvSpPr>
        <p:spPr>
          <a:xfrm>
            <a:off x="518269" y="1766100"/>
            <a:ext cx="80841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36550" lvl="0" marL="457200" marR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700"/>
              <a:buFont typeface="IBM Plex Sans"/>
              <a:buAutoNum type="arabicPeriod"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marR="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700"/>
              <a:buFont typeface="IBM Plex Sans"/>
              <a:buNone/>
              <a:defRPr i="0" sz="17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1" name="Google Shape;121;p29"/>
          <p:cNvSpPr txBox="1"/>
          <p:nvPr>
            <p:ph type="title"/>
          </p:nvPr>
        </p:nvSpPr>
        <p:spPr>
          <a:xfrm>
            <a:off x="518138" y="519113"/>
            <a:ext cx="80841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IBM Plex Sans"/>
              <a:buNone/>
              <a:defRPr b="1" i="0" sz="3300" u="none" cap="none" strike="noStrike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1400"/>
            </a:lvl9pPr>
          </a:lstStyle>
          <a:p/>
        </p:txBody>
      </p:sp>
      <p:pic>
        <p:nvPicPr>
          <p:cNvPr id="122" name="Google Shape;122;p2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581475" y="4588781"/>
            <a:ext cx="904950" cy="164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0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8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jp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jpg"/><Relationship Id="rId4" Type="http://schemas.openxmlformats.org/officeDocument/2006/relationships/image" Target="../media/image48.jp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jpg"/><Relationship Id="rId4" Type="http://schemas.openxmlformats.org/officeDocument/2006/relationships/image" Target="../media/image40.png"/><Relationship Id="rId5" Type="http://schemas.openxmlformats.org/officeDocument/2006/relationships/image" Target="../media/image46.jpg"/><Relationship Id="rId6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jpg"/><Relationship Id="rId4" Type="http://schemas.openxmlformats.org/officeDocument/2006/relationships/image" Target="../media/image40.png"/><Relationship Id="rId5" Type="http://schemas.openxmlformats.org/officeDocument/2006/relationships/image" Target="../media/image46.jpg"/><Relationship Id="rId6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jpg"/><Relationship Id="rId4" Type="http://schemas.openxmlformats.org/officeDocument/2006/relationships/image" Target="../media/image52.jpg"/><Relationship Id="rId5" Type="http://schemas.openxmlformats.org/officeDocument/2006/relationships/image" Target="../media/image44.png"/><Relationship Id="rId6" Type="http://schemas.openxmlformats.org/officeDocument/2006/relationships/image" Target="../media/image5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Relationship Id="rId4" Type="http://schemas.openxmlformats.org/officeDocument/2006/relationships/image" Target="../media/image48.jp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jpg"/><Relationship Id="rId4" Type="http://schemas.openxmlformats.org/officeDocument/2006/relationships/image" Target="../media/image40.png"/><Relationship Id="rId5" Type="http://schemas.openxmlformats.org/officeDocument/2006/relationships/image" Target="../media/image46.jp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Relationship Id="rId4" Type="http://schemas.openxmlformats.org/officeDocument/2006/relationships/image" Target="../media/image40.png"/><Relationship Id="rId5" Type="http://schemas.openxmlformats.org/officeDocument/2006/relationships/image" Target="../media/image46.jpg"/><Relationship Id="rId6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jpg"/><Relationship Id="rId4" Type="http://schemas.openxmlformats.org/officeDocument/2006/relationships/image" Target="../media/image40.png"/><Relationship Id="rId5" Type="http://schemas.openxmlformats.org/officeDocument/2006/relationships/image" Target="../media/image46.jpg"/><Relationship Id="rId6" Type="http://schemas.openxmlformats.org/officeDocument/2006/relationships/image" Target="../media/image33.png"/><Relationship Id="rId7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jpg"/><Relationship Id="rId4" Type="http://schemas.openxmlformats.org/officeDocument/2006/relationships/image" Target="../media/image48.jp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Relationship Id="rId4" Type="http://schemas.openxmlformats.org/officeDocument/2006/relationships/image" Target="../media/image4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jpg"/><Relationship Id="rId4" Type="http://schemas.openxmlformats.org/officeDocument/2006/relationships/image" Target="../media/image48.jp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Relationship Id="rId4" Type="http://schemas.openxmlformats.org/officeDocument/2006/relationships/image" Target="../media/image46.jp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jpg"/><Relationship Id="rId4" Type="http://schemas.openxmlformats.org/officeDocument/2006/relationships/image" Target="../media/image48.jpg"/><Relationship Id="rId5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Relationship Id="rId4" Type="http://schemas.openxmlformats.org/officeDocument/2006/relationships/image" Target="../media/image46.jp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jpg"/><Relationship Id="rId4" Type="http://schemas.openxmlformats.org/officeDocument/2006/relationships/image" Target="../media/image46.jp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4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jpg"/><Relationship Id="rId4" Type="http://schemas.openxmlformats.org/officeDocument/2006/relationships/image" Target="../media/image48.jpg"/><Relationship Id="rId5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jpg"/><Relationship Id="rId4" Type="http://schemas.openxmlformats.org/officeDocument/2006/relationships/image" Target="../media/image46.jpg"/><Relationship Id="rId5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g"/><Relationship Id="rId4" Type="http://schemas.openxmlformats.org/officeDocument/2006/relationships/image" Target="../media/image45.jpg"/><Relationship Id="rId5" Type="http://schemas.openxmlformats.org/officeDocument/2006/relationships/image" Target="../media/image38.png"/><Relationship Id="rId6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jpg"/><Relationship Id="rId4" Type="http://schemas.openxmlformats.org/officeDocument/2006/relationships/image" Target="../media/image45.jp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jpg"/><Relationship Id="rId4" Type="http://schemas.openxmlformats.org/officeDocument/2006/relationships/image" Target="../media/image45.jpg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 rotWithShape="1">
          <a:blip r:embed="rId4">
            <a:alphaModFix/>
          </a:blip>
          <a:srcRect b="0" l="66733" r="0" t="70104"/>
          <a:stretch/>
        </p:blipFill>
        <p:spPr>
          <a:xfrm>
            <a:off x="7960225" y="4495000"/>
            <a:ext cx="1183775" cy="6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32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2"/>
          <p:cNvSpPr txBox="1"/>
          <p:nvPr>
            <p:ph idx="4294967295" type="ctrTitle"/>
          </p:nvPr>
        </p:nvSpPr>
        <p:spPr>
          <a:xfrm>
            <a:off x="540008" y="1196363"/>
            <a:ext cx="8520600" cy="15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</a:t>
            </a: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ание 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тест-кейсов. Теория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1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1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тест-кейсов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2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2"/>
          <p:cNvSpPr txBox="1"/>
          <p:nvPr/>
        </p:nvSpPr>
        <p:spPr>
          <a:xfrm>
            <a:off x="5787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тест-кейса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8" name="Google Shape;308;p42"/>
          <p:cNvSpPr txBox="1"/>
          <p:nvPr/>
        </p:nvSpPr>
        <p:spPr>
          <a:xfrm>
            <a:off x="540000" y="1313913"/>
            <a:ext cx="82221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 тест-кейса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Название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Шаги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результат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Приоритет тест-кейса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Тестовые данные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Предусловия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Постусловия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09" name="Google Shape;309;p42"/>
          <p:cNvSpPr txBox="1"/>
          <p:nvPr/>
        </p:nvSpPr>
        <p:spPr>
          <a:xfrm>
            <a:off x="540000" y="843250"/>
            <a:ext cx="39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6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этапе проектирования тест-кейсов</a:t>
            </a:r>
            <a:endParaRPr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3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3"/>
          <p:cNvSpPr txBox="1"/>
          <p:nvPr/>
        </p:nvSpPr>
        <p:spPr>
          <a:xfrm>
            <a:off x="5787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тест-кейса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8" name="Google Shape;318;p43"/>
          <p:cNvSpPr txBox="1"/>
          <p:nvPr/>
        </p:nvSpPr>
        <p:spPr>
          <a:xfrm>
            <a:off x="540000" y="1287600"/>
            <a:ext cx="8222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Фактический результат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Статус тест-кейса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540000" y="843250"/>
            <a:ext cx="397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600"/>
              </a:spcAft>
              <a:buNone/>
            </a:pPr>
            <a:r>
              <a:rPr b="1" lang="ru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на этапе исполнения тест-кейсов</a:t>
            </a:r>
            <a:endParaRPr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4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4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Резолюция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27" name="Google Shape;327;p44"/>
          <p:cNvSpPr txBox="1"/>
          <p:nvPr/>
        </p:nvSpPr>
        <p:spPr>
          <a:xfrm>
            <a:off x="568675" y="1287600"/>
            <a:ext cx="68106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passed</a:t>
            </a: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кейс прошел проверку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rgbClr val="FF5A25"/>
                </a:solidFill>
                <a:latin typeface="IBM Plex Sans"/>
                <a:ea typeface="IBM Plex Sans"/>
                <a:cs typeface="IBM Plex Sans"/>
                <a:sym typeface="IBM Plex Sans"/>
              </a:rPr>
              <a:t>failed</a:t>
            </a: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кейс не прошел проверку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rgbClr val="1155CC"/>
                </a:solidFill>
                <a:latin typeface="IBM Plex Sans"/>
                <a:ea typeface="IBM Plex Sans"/>
                <a:cs typeface="IBM Plex Sans"/>
                <a:sym typeface="IBM Plex Sans"/>
              </a:rPr>
              <a:t>skipped</a:t>
            </a:r>
            <a:r>
              <a:rPr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пропуск проверки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blocked</a:t>
            </a:r>
            <a:r>
              <a:rPr b="1" lang="ru" sz="2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– нет возможности проверить</a:t>
            </a:r>
            <a:r>
              <a:rPr b="1" lang="ru" sz="2400">
                <a:solidFill>
                  <a:schemeClr val="lt1"/>
                </a:solidFill>
              </a:rPr>
              <a:t> 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AutoNum type="arabicPeriod"/>
            </a:pPr>
            <a:r>
              <a:rPr b="1"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untested</a:t>
            </a:r>
            <a:r>
              <a:rPr lang="ru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– еще не брали в работу</a:t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 rotWithShape="1">
          <a:blip r:embed="rId6">
            <a:alphaModFix/>
          </a:blip>
          <a:srcRect b="0" l="19314" r="57827" t="85981"/>
          <a:stretch/>
        </p:blipFill>
        <p:spPr>
          <a:xfrm flipH="1" rot="10800000">
            <a:off x="2166450" y="40292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 rotWithShape="1">
          <a:blip r:embed="rId6">
            <a:alphaModFix/>
          </a:blip>
          <a:srcRect b="0" l="19315" r="58986" t="85981"/>
          <a:stretch/>
        </p:blipFill>
        <p:spPr>
          <a:xfrm>
            <a:off x="352100" y="42052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5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тест-кейсов</a:t>
            </a:r>
            <a:endParaRPr b="1" sz="4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6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6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6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/>
          <p:nvPr/>
        </p:nvSpPr>
        <p:spPr>
          <a:xfrm>
            <a:off x="578700" y="360000"/>
            <a:ext cx="7227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 составления 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тест-кейсов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5" name="Google Shape;345;p46"/>
          <p:cNvSpPr txBox="1"/>
          <p:nvPr/>
        </p:nvSpPr>
        <p:spPr>
          <a:xfrm>
            <a:off x="578700" y="1468200"/>
            <a:ext cx="6279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Продумать сценарии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Сформировать названия для тест-кейсов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Определить для каждого сценария необходимые предусловия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соответствии с требованиями описываем шаги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 соответствии с требованиями описываем ожидаемый результат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необходимости заполняем остальные атрибуты этого этапа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47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7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7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7"/>
          <p:cNvSpPr txBox="1"/>
          <p:nvPr/>
        </p:nvSpPr>
        <p:spPr>
          <a:xfrm>
            <a:off x="456425" y="1440000"/>
            <a:ext cx="8649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1.  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Один тест-кейс — одна проверка или один сценарий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Заголовок точно описывает суть тест-кейса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Точные названия для элементов приложения: кнопок,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чекбоксов, элементов меню</a:t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4.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Простой технический стиль без объяснений базовых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понятий работы ПО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5.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Нет пропущенных шагов: каждое действие вытекает 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из предыдущего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6.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Нет описания очевидных действий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4" name="Google Shape;354;p47"/>
          <p:cNvSpPr txBox="1"/>
          <p:nvPr/>
        </p:nvSpPr>
        <p:spPr>
          <a:xfrm>
            <a:off x="578700" y="360000"/>
            <a:ext cx="7227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Правила составления тест-кейсов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8"/>
          <p:cNvPicPr preferRelativeResize="0"/>
          <p:nvPr/>
        </p:nvPicPr>
        <p:blipFill rotWithShape="1">
          <a:blip r:embed="rId4">
            <a:alphaModFix amt="71000"/>
          </a:blip>
          <a:srcRect b="14015" l="0" r="0" t="0"/>
          <a:stretch/>
        </p:blipFill>
        <p:spPr>
          <a:xfrm>
            <a:off x="5873725" y="-207400"/>
            <a:ext cx="6000123" cy="472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 rotWithShape="1">
          <a:blip r:embed="rId5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 rotWithShape="1">
          <a:blip r:embed="rId6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 txBox="1"/>
          <p:nvPr/>
        </p:nvSpPr>
        <p:spPr>
          <a:xfrm>
            <a:off x="456425" y="1440000"/>
            <a:ext cx="8649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7.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Нет зависимостей от других тест-кейсов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8.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Нет дублей с другими тест-кейсами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9. 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Обнаруженная ошибка становится очевидной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10. 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Гибкость для модификации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3" name="Google Shape;363;p48"/>
          <p:cNvSpPr txBox="1"/>
          <p:nvPr/>
        </p:nvSpPr>
        <p:spPr>
          <a:xfrm>
            <a:off x="578700" y="360000"/>
            <a:ext cx="72270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Правила составления тест-кейсов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87994" y="2707437"/>
            <a:ext cx="3481907" cy="21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9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9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9"/>
          <p:cNvSpPr txBox="1"/>
          <p:nvPr/>
        </p:nvSpPr>
        <p:spPr>
          <a:xfrm>
            <a:off x="837450" y="1832175"/>
            <a:ext cx="74691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Кто составляет тест-кейсы и где они хранятся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50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/>
        </p:nvSpPr>
        <p:spPr>
          <a:xfrm>
            <a:off x="844800" y="1478550"/>
            <a:ext cx="6810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Тест-кейсы </a:t>
            </a: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составляет тестировщик. Составление тест-кейсов может быть начато сразу же, как будет готово требование.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Тест-кейсы составляются и хранятся в TMS(как и чек-листы).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3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3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33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33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33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6" name="Google Shape;146;p33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1021176" y="2132300"/>
            <a:ext cx="285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8" name="Google Shape;148;p33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49" name="Google Shape;149;p33"/>
          <p:cNvCxnSpPr>
            <a:stCxn id="150" idx="4"/>
            <a:endCxn id="151" idx="0"/>
          </p:cNvCxnSpPr>
          <p:nvPr/>
        </p:nvCxnSpPr>
        <p:spPr>
          <a:xfrm>
            <a:off x="770850" y="1755201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3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b="1" sz="1600">
              <a:solidFill>
                <a:srgbClr val="9F98FF"/>
              </a:solidFill>
              <a:highlight>
                <a:srgbClr val="9F98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3" name="Google Shape;153;p33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4" name="Google Shape;154;p33"/>
          <p:cNvCxnSpPr>
            <a:stCxn id="152" idx="4"/>
            <a:endCxn id="155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33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57" name="Google Shape;157;p33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33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33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</a:t>
            </a: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1" name="Google Shape;161;p33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2" name="Google Shape;162;p33"/>
          <p:cNvCxnSpPr>
            <a:stCxn id="163" idx="4"/>
            <a:endCxn id="164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33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4" name="Google Shape;164;p33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6" name="Google Shape;166;p33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68" name="Google Shape;168;p33"/>
          <p:cNvCxnSpPr>
            <a:stCxn id="166" idx="4"/>
            <a:endCxn id="169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3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0" name="Google Shape;170;p33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1" name="Google Shape;171;p33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2" name="Google Shape;172;p33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/>
          </a:p>
        </p:txBody>
      </p:sp>
      <p:cxnSp>
        <p:nvCxnSpPr>
          <p:cNvPr id="173" name="Google Shape;173;p33"/>
          <p:cNvCxnSpPr/>
          <p:nvPr/>
        </p:nvCxnSpPr>
        <p:spPr>
          <a:xfrm>
            <a:off x="4680700" y="5003750"/>
            <a:ext cx="0" cy="1407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33"/>
          <p:cNvSpPr/>
          <p:nvPr/>
        </p:nvSpPr>
        <p:spPr>
          <a:xfrm>
            <a:off x="540000" y="12892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5" name="Google Shape;175;p33"/>
          <p:cNvSpPr/>
          <p:nvPr/>
        </p:nvSpPr>
        <p:spPr>
          <a:xfrm>
            <a:off x="540000" y="2116101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6" name="Google Shape;176;p33"/>
          <p:cNvSpPr/>
          <p:nvPr/>
        </p:nvSpPr>
        <p:spPr>
          <a:xfrm>
            <a:off x="540000" y="4541576"/>
            <a:ext cx="461700" cy="461700"/>
          </a:xfrm>
          <a:prstGeom prst="ellipse">
            <a:avLst/>
          </a:prstGeom>
          <a:solidFill>
            <a:srgbClr val="665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b="1" sz="1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33"/>
          <p:cNvSpPr/>
          <p:nvPr/>
        </p:nvSpPr>
        <p:spPr>
          <a:xfrm>
            <a:off x="540000" y="2924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51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1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1"/>
          <p:cNvSpPr txBox="1"/>
          <p:nvPr/>
        </p:nvSpPr>
        <p:spPr>
          <a:xfrm>
            <a:off x="837450" y="1832175"/>
            <a:ext cx="74691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Сравнение тест-кейсов и чек-листов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2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 rotWithShape="1">
          <a:blip r:embed="rId5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2"/>
          <p:cNvSpPr txBox="1"/>
          <p:nvPr/>
        </p:nvSpPr>
        <p:spPr>
          <a:xfrm>
            <a:off x="578700" y="360000"/>
            <a:ext cx="591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 и чек-лист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392" name="Google Shape;392;p52"/>
          <p:cNvGraphicFramePr/>
          <p:nvPr/>
        </p:nvGraphicFramePr>
        <p:xfrm>
          <a:off x="676650" y="107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{1314DF68-FE91-4606-9D64-187EB1B527FD}</a:tableStyleId>
              </a:tblPr>
              <a:tblGrid>
                <a:gridCol w="1661925"/>
                <a:gridCol w="2955450"/>
                <a:gridCol w="3233775"/>
              </a:tblGrid>
              <a:tr h="32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Тест-кейс</a:t>
                      </a:r>
                      <a:endParaRPr sz="13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5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Чек-лист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B00"/>
                    </a:solidFill>
                  </a:tcPr>
                </a:tc>
              </a:tr>
              <a:tr h="755525">
                <a:tc>
                  <a:txBody>
                    <a:bodyPr/>
                    <a:lstStyle/>
                    <a:p>
                      <a:pPr indent="0" lvl="0" marL="17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Детализация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Проверки детализированы, расписаны по шагам.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180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Проверки формулируются 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 общем виде. Пункт чек-листа = заголовок тест-кейса.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</a:tr>
              <a:tr h="972850">
                <a:tc>
                  <a:txBody>
                    <a:bodyPr/>
                    <a:lstStyle/>
                    <a:p>
                      <a:pPr indent="0" lvl="0" marL="17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Связность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Тест-кейсы не зависят друг 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от друга и выполняются 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 произвольном порядке.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Проверки могут быть связаны друг 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 другом, предполагается 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их последовательное выполнение.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</a:tr>
              <a:tr h="538175">
                <a:tc>
                  <a:txBody>
                    <a:bodyPr/>
                    <a:lstStyle/>
                    <a:p>
                      <a:pPr indent="0" lvl="0" marL="17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Понятность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Понятен любому человеку.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Понятен человеку, который знаком 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 продуктом.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</a:tr>
              <a:tr h="848650">
                <a:tc>
                  <a:txBody>
                    <a:bodyPr/>
                    <a:lstStyle/>
                    <a:p>
                      <a:pPr indent="0" lvl="0" marL="17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Эффект пестицида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Есть риск возникновения, 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т. к. каждый раз воспроизводятся одни и те же шаги.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Риск снижается, т. к. каждый выполняет проверку по-своему.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3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3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3"/>
          <p:cNvSpPr txBox="1"/>
          <p:nvPr/>
        </p:nvSpPr>
        <p:spPr>
          <a:xfrm>
            <a:off x="837450" y="1832175"/>
            <a:ext cx="74691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Позитивные и негативные тесты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54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 rotWithShape="1">
          <a:blip r:embed="rId5">
            <a:alphaModFix/>
          </a:blip>
          <a:srcRect b="0" l="80992" r="0" t="81176"/>
          <a:stretch/>
        </p:blipFill>
        <p:spPr>
          <a:xfrm>
            <a:off x="7399727" y="4175301"/>
            <a:ext cx="1737974" cy="96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4"/>
          <p:cNvSpPr txBox="1"/>
          <p:nvPr/>
        </p:nvSpPr>
        <p:spPr>
          <a:xfrm>
            <a:off x="578700" y="360000"/>
            <a:ext cx="794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Позитивные и негативные тесты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407" name="Google Shape;407;p54"/>
          <p:cNvGraphicFramePr/>
          <p:nvPr/>
        </p:nvGraphicFramePr>
        <p:xfrm>
          <a:off x="619175" y="130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{1314DF68-FE91-4606-9D64-187EB1B527FD}</a:tableStyleId>
              </a:tblPr>
              <a:tblGrid>
                <a:gridCol w="1661925"/>
                <a:gridCol w="2955450"/>
                <a:gridCol w="3233775"/>
              </a:tblGrid>
              <a:tr h="320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Позитивный тест</a:t>
                      </a:r>
                      <a:endParaRPr sz="13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54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Негативный тест</a:t>
                      </a:r>
                      <a:endParaRPr sz="13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B00"/>
                    </a:solidFill>
                  </a:tcPr>
                </a:tc>
              </a:tr>
              <a:tr h="755525">
                <a:tc>
                  <a:txBody>
                    <a:bodyPr/>
                    <a:lstStyle/>
                    <a:p>
                      <a:pPr indent="0" lvl="0" marL="17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Сценарий</a:t>
                      </a:r>
                      <a:endParaRPr sz="4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Штатный, обычный.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Сначала добавить в корзину</a:t>
                      </a:r>
                      <a:endParaRPr i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товар, затем оплатить</a:t>
                      </a:r>
                      <a:endParaRPr i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1800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Нештатный, исключительный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Оплатить покупки при отсутствии Интернет-соединения</a:t>
                      </a:r>
                      <a:endParaRPr i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</a:tr>
              <a:tr h="972850">
                <a:tc>
                  <a:txBody>
                    <a:bodyPr/>
                    <a:lstStyle/>
                    <a:p>
                      <a:pPr indent="0" lvl="0" marL="17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Значения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Валидные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Имя из букв, до 20 символов</a:t>
                      </a:r>
                      <a:endParaRPr i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Невалидные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ru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Имя с цифрами</a:t>
                      </a:r>
                      <a:endParaRPr i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Имя из 1024 символов</a:t>
                      </a:r>
                      <a:endParaRPr i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</a:tr>
              <a:tr h="538175">
                <a:tc>
                  <a:txBody>
                    <a:bodyPr/>
                    <a:lstStyle/>
                    <a:p>
                      <a:pPr indent="0" lvl="0" marL="17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chemeClr val="dk1"/>
                          </a:solidFill>
                        </a:rPr>
                        <a:t>Сообщения</a:t>
                      </a:r>
                      <a:endParaRPr sz="16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Об успехе операции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Вы зарегистрированы!</a:t>
                      </a:r>
                      <a:endParaRPr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9999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О возникшей проблеме</a:t>
                      </a:r>
                      <a:endParaRPr sz="15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89999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ru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Покупка не была оплачена</a:t>
                      </a:r>
                      <a:endParaRPr i="1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63500" marB="63500" marR="63500" marL="635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9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5"/>
          <p:cNvSpPr txBox="1"/>
          <p:nvPr/>
        </p:nvSpPr>
        <p:spPr>
          <a:xfrm>
            <a:off x="1065125" y="3787075"/>
            <a:ext cx="701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забудьте написать достижения, трудности и пожелания в комментариях к уроку:)</a:t>
            </a:r>
            <a:endParaRPr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4"/>
          <p:cNvPicPr preferRelativeResize="0"/>
          <p:nvPr/>
        </p:nvPicPr>
        <p:blipFill rotWithShape="1">
          <a:blip r:embed="rId4">
            <a:alphaModFix/>
          </a:blip>
          <a:srcRect b="0" l="33404" r="0" t="0"/>
          <a:stretch/>
        </p:blipFill>
        <p:spPr>
          <a:xfrm>
            <a:off x="3048271" y="-131200"/>
            <a:ext cx="60894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4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873725" y="-131200"/>
            <a:ext cx="6000123" cy="54991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34"/>
          <p:cNvCxnSpPr/>
          <p:nvPr/>
        </p:nvCxnSpPr>
        <p:spPr>
          <a:xfrm>
            <a:off x="770850" y="33915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34"/>
          <p:cNvCxnSpPr/>
          <p:nvPr/>
        </p:nvCxnSpPr>
        <p:spPr>
          <a:xfrm>
            <a:off x="770850" y="2586763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4"/>
          <p:cNvSpPr txBox="1"/>
          <p:nvPr/>
        </p:nvSpPr>
        <p:spPr>
          <a:xfrm>
            <a:off x="540000" y="360000"/>
            <a:ext cx="653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Программа курса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1034145" y="130880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Введение в тестирование ПО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8" name="Google Shape;188;p34"/>
          <p:cNvSpPr txBox="1"/>
          <p:nvPr/>
        </p:nvSpPr>
        <p:spPr>
          <a:xfrm>
            <a:off x="1021163" y="2132290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с документацией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9" name="Google Shape;189;p34"/>
          <p:cNvSpPr txBox="1"/>
          <p:nvPr/>
        </p:nvSpPr>
        <p:spPr>
          <a:xfrm>
            <a:off x="1021177" y="2943575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0" name="Google Shape;190;p34"/>
          <p:cNvCxnSpPr>
            <a:stCxn id="191" idx="4"/>
            <a:endCxn id="192" idx="0"/>
          </p:cNvCxnSpPr>
          <p:nvPr/>
        </p:nvCxnSpPr>
        <p:spPr>
          <a:xfrm>
            <a:off x="770850" y="175507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34"/>
          <p:cNvSpPr/>
          <p:nvPr/>
        </p:nvSpPr>
        <p:spPr>
          <a:xfrm>
            <a:off x="540000" y="292826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2" name="Google Shape;192;p34"/>
          <p:cNvSpPr/>
          <p:nvPr/>
        </p:nvSpPr>
        <p:spPr>
          <a:xfrm>
            <a:off x="540000" y="21234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" name="Google Shape;194;p34"/>
          <p:cNvSpPr/>
          <p:nvPr/>
        </p:nvSpPr>
        <p:spPr>
          <a:xfrm>
            <a:off x="540000" y="37330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034145" y="4553175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Теория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6" name="Google Shape;196;p34"/>
          <p:cNvCxnSpPr>
            <a:stCxn id="194" idx="4"/>
            <a:endCxn id="197" idx="0"/>
          </p:cNvCxnSpPr>
          <p:nvPr/>
        </p:nvCxnSpPr>
        <p:spPr>
          <a:xfrm>
            <a:off x="770850" y="4194776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34"/>
          <p:cNvSpPr/>
          <p:nvPr/>
        </p:nvSpPr>
        <p:spPr>
          <a:xfrm>
            <a:off x="540000" y="45378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1034145" y="3754850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чек-листов.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99" name="Google Shape;199;p34"/>
          <p:cNvCxnSpPr/>
          <p:nvPr/>
        </p:nvCxnSpPr>
        <p:spPr>
          <a:xfrm>
            <a:off x="4680700" y="33872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4"/>
          <p:cNvCxnSpPr/>
          <p:nvPr/>
        </p:nvCxnSpPr>
        <p:spPr>
          <a:xfrm>
            <a:off x="4680700" y="2582476"/>
            <a:ext cx="0" cy="3399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4"/>
          <p:cNvSpPr txBox="1"/>
          <p:nvPr/>
        </p:nvSpPr>
        <p:spPr>
          <a:xfrm>
            <a:off x="4943995" y="130451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тест-кейсов.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2" name="Google Shape;202;p34"/>
          <p:cNvSpPr txBox="1"/>
          <p:nvPr/>
        </p:nvSpPr>
        <p:spPr>
          <a:xfrm>
            <a:off x="4931013" y="2128002"/>
            <a:ext cx="263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Техники тест-дизайна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4931027" y="2939288"/>
            <a:ext cx="304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04" name="Google Shape;204;p34"/>
          <p:cNvCxnSpPr>
            <a:stCxn id="205" idx="4"/>
            <a:endCxn id="206" idx="0"/>
          </p:cNvCxnSpPr>
          <p:nvPr/>
        </p:nvCxnSpPr>
        <p:spPr>
          <a:xfrm>
            <a:off x="4680700" y="1750788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4"/>
          <p:cNvSpPr/>
          <p:nvPr/>
        </p:nvSpPr>
        <p:spPr>
          <a:xfrm>
            <a:off x="4449850" y="292397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6" name="Google Shape;206;p34"/>
          <p:cNvSpPr/>
          <p:nvPr/>
        </p:nvSpPr>
        <p:spPr>
          <a:xfrm>
            <a:off x="4449850" y="21191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4449850" y="37287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09" name="Google Shape;209;p34"/>
          <p:cNvSpPr txBox="1"/>
          <p:nvPr/>
        </p:nvSpPr>
        <p:spPr>
          <a:xfrm>
            <a:off x="4943995" y="4548888"/>
            <a:ext cx="366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Создание баг-репортов. Практика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10" name="Google Shape;210;p34"/>
          <p:cNvCxnSpPr>
            <a:stCxn id="208" idx="4"/>
            <a:endCxn id="211" idx="0"/>
          </p:cNvCxnSpPr>
          <p:nvPr/>
        </p:nvCxnSpPr>
        <p:spPr>
          <a:xfrm>
            <a:off x="4680700" y="4190488"/>
            <a:ext cx="0" cy="3432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4"/>
          <p:cNvSpPr/>
          <p:nvPr/>
        </p:nvSpPr>
        <p:spPr>
          <a:xfrm>
            <a:off x="4449850" y="4533588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2" name="Google Shape;212;p34"/>
          <p:cNvSpPr txBox="1"/>
          <p:nvPr/>
        </p:nvSpPr>
        <p:spPr>
          <a:xfrm>
            <a:off x="4943995" y="3750563"/>
            <a:ext cx="366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Баг-трекинговые системы</a:t>
            </a:r>
            <a:endParaRPr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4449850" y="1273913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4" name="Google Shape;214;p34"/>
          <p:cNvSpPr txBox="1"/>
          <p:nvPr/>
        </p:nvSpPr>
        <p:spPr>
          <a:xfrm>
            <a:off x="4230250" y="4538250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0</a:t>
            </a:r>
            <a:endParaRPr/>
          </a:p>
        </p:txBody>
      </p:sp>
      <p:sp>
        <p:nvSpPr>
          <p:cNvPr id="215" name="Google Shape;215;p34"/>
          <p:cNvSpPr/>
          <p:nvPr/>
        </p:nvSpPr>
        <p:spPr>
          <a:xfrm>
            <a:off x="540000" y="1289226"/>
            <a:ext cx="461700" cy="461700"/>
          </a:xfrm>
          <a:prstGeom prst="ellipse">
            <a:avLst/>
          </a:prstGeom>
          <a:noFill/>
          <a:ln cap="flat" cmpd="sng" w="19050">
            <a:solidFill>
              <a:srgbClr val="9F98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F98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320400" y="132102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/>
          </a:p>
        </p:txBody>
      </p:sp>
      <p:sp>
        <p:nvSpPr>
          <p:cNvPr id="217" name="Google Shape;217;p34"/>
          <p:cNvSpPr txBox="1"/>
          <p:nvPr/>
        </p:nvSpPr>
        <p:spPr>
          <a:xfrm>
            <a:off x="320400" y="2139638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/>
          </a:p>
        </p:txBody>
      </p:sp>
      <p:sp>
        <p:nvSpPr>
          <p:cNvPr id="218" name="Google Shape;218;p34"/>
          <p:cNvSpPr txBox="1"/>
          <p:nvPr/>
        </p:nvSpPr>
        <p:spPr>
          <a:xfrm>
            <a:off x="320400" y="2943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/>
          </a:p>
        </p:txBody>
      </p:sp>
      <p:sp>
        <p:nvSpPr>
          <p:cNvPr id="219" name="Google Shape;219;p34"/>
          <p:cNvSpPr txBox="1"/>
          <p:nvPr/>
        </p:nvSpPr>
        <p:spPr>
          <a:xfrm>
            <a:off x="320400" y="37475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/>
          </a:p>
        </p:txBody>
      </p:sp>
      <p:sp>
        <p:nvSpPr>
          <p:cNvPr id="220" name="Google Shape;220;p34"/>
          <p:cNvSpPr txBox="1"/>
          <p:nvPr/>
        </p:nvSpPr>
        <p:spPr>
          <a:xfrm>
            <a:off x="320400" y="455406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4230250" y="1289213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16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230250" y="2135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17</a:t>
            </a:r>
            <a:endParaRPr/>
          </a:p>
        </p:txBody>
      </p:sp>
      <p:sp>
        <p:nvSpPr>
          <p:cNvPr id="223" name="Google Shape;223;p34"/>
          <p:cNvSpPr txBox="1"/>
          <p:nvPr/>
        </p:nvSpPr>
        <p:spPr>
          <a:xfrm>
            <a:off x="4242600" y="29392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18</a:t>
            </a:r>
            <a:endParaRPr/>
          </a:p>
        </p:txBody>
      </p:sp>
      <p:sp>
        <p:nvSpPr>
          <p:cNvPr id="224" name="Google Shape;224;p34"/>
          <p:cNvSpPr txBox="1"/>
          <p:nvPr/>
        </p:nvSpPr>
        <p:spPr>
          <a:xfrm>
            <a:off x="4230250" y="3753875"/>
            <a:ext cx="90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9F98FF"/>
                </a:solidFill>
                <a:latin typeface="IBM Plex Sans"/>
                <a:ea typeface="IBM Plex Sans"/>
                <a:cs typeface="IBM Plex Sans"/>
                <a:sym typeface="IBM Plex Sans"/>
              </a:rPr>
              <a:t>19</a:t>
            </a:r>
            <a:endParaRPr/>
          </a:p>
        </p:txBody>
      </p:sp>
      <p:cxnSp>
        <p:nvCxnSpPr>
          <p:cNvPr id="225" name="Google Shape;225;p34"/>
          <p:cNvCxnSpPr/>
          <p:nvPr/>
        </p:nvCxnSpPr>
        <p:spPr>
          <a:xfrm>
            <a:off x="770850" y="905526"/>
            <a:ext cx="0" cy="3684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 rotWithShape="1">
          <a:blip r:embed="rId5">
            <a:alphaModFix/>
          </a:blip>
          <a:srcRect b="0" l="63811" r="0" t="0"/>
          <a:stretch/>
        </p:blipFill>
        <p:spPr>
          <a:xfrm>
            <a:off x="5828701" y="0"/>
            <a:ext cx="3309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будет на уроке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33" name="Google Shape;233;p35"/>
          <p:cNvSpPr txBox="1"/>
          <p:nvPr/>
        </p:nvSpPr>
        <p:spPr>
          <a:xfrm>
            <a:off x="540000" y="1129800"/>
            <a:ext cx="68106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тест-кейс</a:t>
            </a:r>
            <a:endParaRPr sz="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Атрибуты тест-кейса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Составление тест-кейсов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Где и кем составляются тест-кейсы?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endParaRPr sz="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Сравним тест-кейсы и чек-листы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AutoNum type="arabicPeriod"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Позитивные и негативные тесты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5950" y="1210725"/>
            <a:ext cx="2722227" cy="229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5"/>
          <p:cNvPicPr preferRelativeResize="0"/>
          <p:nvPr/>
        </p:nvPicPr>
        <p:blipFill rotWithShape="1">
          <a:blip r:embed="rId7">
            <a:alphaModFix/>
          </a:blip>
          <a:srcRect b="0" l="19314" r="57827" t="85981"/>
          <a:stretch/>
        </p:blipFill>
        <p:spPr>
          <a:xfrm flipH="1" rot="10800000">
            <a:off x="1480650" y="3800624"/>
            <a:ext cx="2045573" cy="7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7">
            <a:alphaModFix/>
          </a:blip>
          <a:srcRect b="0" l="19315" r="58986" t="85981"/>
          <a:stretch/>
        </p:blipFill>
        <p:spPr>
          <a:xfrm>
            <a:off x="-333700" y="3976650"/>
            <a:ext cx="1941801" cy="72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837450" y="2171550"/>
            <a:ext cx="74691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44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такое тест-кейс</a:t>
            </a:r>
            <a:endParaRPr b="1" sz="44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7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 rotWithShape="1">
          <a:blip r:embed="rId5">
            <a:alphaModFix/>
          </a:blip>
          <a:srcRect b="0" l="33404" r="0" t="0"/>
          <a:stretch/>
        </p:blipFill>
        <p:spPr>
          <a:xfrm>
            <a:off x="3048271" y="0"/>
            <a:ext cx="608943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7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</a:t>
            </a:r>
            <a:endParaRPr b="1" sz="3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1" name="Google Shape;251;p37"/>
          <p:cNvSpPr txBox="1"/>
          <p:nvPr/>
        </p:nvSpPr>
        <p:spPr>
          <a:xfrm>
            <a:off x="540000" y="1314900"/>
            <a:ext cx="6810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</a:t>
            </a: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 — это совокупность шагов, конкретных условий 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и параметров, требуемых для проверки реализации тестируемой функции или ее части. 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Он описывает:</a:t>
            </a:r>
            <a:endParaRPr sz="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какие шаги нужно выполнить;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B00"/>
              </a:buClr>
              <a:buSzPts val="1800"/>
              <a:buFont typeface="IBM Plex Sans"/>
              <a:buChar char="●"/>
            </a:pPr>
            <a:r>
              <a:rPr lang="ru" sz="18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какой результат должен быть у каждого шага.</a:t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5692925" y="-115137"/>
            <a:ext cx="6000123" cy="5499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100" y="2115450"/>
            <a:ext cx="1321350" cy="224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8"/>
          <p:cNvSpPr txBox="1"/>
          <p:nvPr/>
        </p:nvSpPr>
        <p:spPr>
          <a:xfrm>
            <a:off x="3605300" y="1812013"/>
            <a:ext cx="115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жирность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1" name="Google Shape;261;p38"/>
          <p:cNvSpPr txBox="1"/>
          <p:nvPr/>
        </p:nvSpPr>
        <p:spPr>
          <a:xfrm>
            <a:off x="3483525" y="2699200"/>
            <a:ext cx="132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производитель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2" name="Google Shape;262;p38"/>
          <p:cNvSpPr txBox="1"/>
          <p:nvPr/>
        </p:nvSpPr>
        <p:spPr>
          <a:xfrm>
            <a:off x="7134175" y="1363400"/>
            <a:ext cx="132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срок годности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3" name="Google Shape;263;p38"/>
          <p:cNvSpPr txBox="1"/>
          <p:nvPr/>
        </p:nvSpPr>
        <p:spPr>
          <a:xfrm>
            <a:off x="7128625" y="2338150"/>
            <a:ext cx="182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целостность упаковки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4" name="Google Shape;264;p38"/>
          <p:cNvCxnSpPr/>
          <p:nvPr/>
        </p:nvCxnSpPr>
        <p:spPr>
          <a:xfrm flipH="1" rot="10800000">
            <a:off x="3625875" y="2170950"/>
            <a:ext cx="1036500" cy="5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8"/>
          <p:cNvCxnSpPr/>
          <p:nvPr/>
        </p:nvCxnSpPr>
        <p:spPr>
          <a:xfrm flipH="1" rot="10800000">
            <a:off x="7134175" y="1704450"/>
            <a:ext cx="1036500" cy="5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8"/>
          <p:cNvCxnSpPr/>
          <p:nvPr/>
        </p:nvCxnSpPr>
        <p:spPr>
          <a:xfrm>
            <a:off x="4670725" y="2171850"/>
            <a:ext cx="853800" cy="462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8"/>
          <p:cNvCxnSpPr/>
          <p:nvPr/>
        </p:nvCxnSpPr>
        <p:spPr>
          <a:xfrm>
            <a:off x="4627525" y="3048000"/>
            <a:ext cx="1253700" cy="384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8"/>
          <p:cNvCxnSpPr/>
          <p:nvPr/>
        </p:nvCxnSpPr>
        <p:spPr>
          <a:xfrm flipH="1">
            <a:off x="6182425" y="1709100"/>
            <a:ext cx="981000" cy="4380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8"/>
          <p:cNvCxnSpPr>
            <a:endCxn id="259" idx="3"/>
          </p:cNvCxnSpPr>
          <p:nvPr/>
        </p:nvCxnSpPr>
        <p:spPr>
          <a:xfrm flipH="1">
            <a:off x="6610450" y="2696125"/>
            <a:ext cx="516000" cy="5394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8"/>
          <p:cNvSpPr txBox="1"/>
          <p:nvPr/>
        </p:nvSpPr>
        <p:spPr>
          <a:xfrm>
            <a:off x="98275" y="249150"/>
            <a:ext cx="8357100" cy="4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Жирность молока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Предусловие: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Покупатель находится в молочном отделе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 1: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Взять в руки пакет молока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результат: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покупатель взял пакет молока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 2: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Проверить процент жирности молока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результат: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Процент жирности соответствует 3.2%, 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соответствует требованию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271" name="Google Shape;271;p38"/>
          <p:cNvCxnSpPr/>
          <p:nvPr/>
        </p:nvCxnSpPr>
        <p:spPr>
          <a:xfrm flipH="1" rot="10800000">
            <a:off x="7134175" y="2690050"/>
            <a:ext cx="1584000" cy="75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8"/>
          <p:cNvCxnSpPr/>
          <p:nvPr/>
        </p:nvCxnSpPr>
        <p:spPr>
          <a:xfrm>
            <a:off x="3541600" y="3048000"/>
            <a:ext cx="1129200" cy="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9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9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 rotWithShape="1">
          <a:blip r:embed="rId5">
            <a:alphaModFix/>
          </a:blip>
          <a:srcRect b="0" l="65993" r="0" t="0"/>
          <a:stretch/>
        </p:blipFill>
        <p:spPr>
          <a:xfrm>
            <a:off x="6028126" y="0"/>
            <a:ext cx="3109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540000" y="1147025"/>
            <a:ext cx="8357100" cy="30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ID: </a:t>
            </a: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189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Название: </a:t>
            </a: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Отображение плейсхолдера “Введите ваш запрос…” 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Предусловие: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Открыто модальное окно “Поиск”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Проверить отображение плейсхолдера “Введите ваш запрос…” 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результат: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Плейсхолдер отображается по центру поля (слева), размер текста 24px, цвет текста #362725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1" name="Google Shape;281;p39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 #1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692925" y="-115137"/>
            <a:ext cx="6000123" cy="549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0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0"/>
          <p:cNvPicPr preferRelativeResize="0"/>
          <p:nvPr/>
        </p:nvPicPr>
        <p:blipFill rotWithShape="1">
          <a:blip r:embed="rId4">
            <a:alphaModFix/>
          </a:blip>
          <a:srcRect b="33234" l="38363" r="52512" t="53596"/>
          <a:stretch/>
        </p:blipFill>
        <p:spPr>
          <a:xfrm>
            <a:off x="8310180" y="4465922"/>
            <a:ext cx="833823" cy="6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 rotWithShape="1">
          <a:blip r:embed="rId5">
            <a:alphaModFix/>
          </a:blip>
          <a:srcRect b="0" l="65993" r="0" t="0"/>
          <a:stretch/>
        </p:blipFill>
        <p:spPr>
          <a:xfrm>
            <a:off x="6028126" y="0"/>
            <a:ext cx="31095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 txBox="1"/>
          <p:nvPr/>
        </p:nvSpPr>
        <p:spPr>
          <a:xfrm>
            <a:off x="540000" y="1147025"/>
            <a:ext cx="83571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ID: </a:t>
            </a: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194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Название: </a:t>
            </a: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Появление садджестов при поиске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Предусловие: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Открыто модальное окно “Поиск”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Шаг 1: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Начать заполнять поле “Поиск” (например “п”)</a:t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FFDB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Ожидаемый результат 1: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Отображается 3 садджеста: “пицца”, “паста”, “плов”</a:t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DB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91" name="Google Shape;291;p40"/>
          <p:cNvSpPr txBox="1"/>
          <p:nvPr/>
        </p:nvSpPr>
        <p:spPr>
          <a:xfrm>
            <a:off x="540000" y="360000"/>
            <a:ext cx="474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Тест-кейс #2</a:t>
            </a:r>
            <a:endParaRPr b="1"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>
          <a:blip r:embed="rId6">
            <a:alphaModFix amt="71000"/>
          </a:blip>
          <a:stretch>
            <a:fillRect/>
          </a:stretch>
        </p:blipFill>
        <p:spPr>
          <a:xfrm>
            <a:off x="5692925" y="-115137"/>
            <a:ext cx="6000123" cy="549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